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5" d="100"/>
          <a:sy n="75" d="100"/>
        </p:scale>
        <p:origin x="1181" y="2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Masahiro Nakata</a:t>
            </a:r>
          </a:p>
          <a:p>
            <a:r>
              <a:rPr lang="en-US" dirty="0">
                <a:solidFill>
                  <a:schemeClr val="bg2"/>
                </a:solidFill>
                <a:latin typeface="Abadi" panose="020B0604020104020204" pitchFamily="34" charset="0"/>
                <a:ea typeface="SF Pro" pitchFamily="2" charset="0"/>
                <a:cs typeface="SF Pro" pitchFamily="2" charset="0"/>
              </a:rPr>
              <a:t>August 30th, 2023</a:t>
            </a:r>
            <a:endParaRPr lang="en-US" baseline="300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4605" y="1825625"/>
            <a:ext cx="3938623" cy="4351338"/>
          </a:xfrm>
          <a:prstGeom prst="rect">
            <a:avLst/>
          </a:prstGeom>
        </p:spPr>
        <p:txBody>
          <a:bodyPr/>
          <a:lstStyle/>
          <a:p>
            <a:r>
              <a:rPr lang="en-US" sz="2200" dirty="0">
                <a:solidFill>
                  <a:schemeClr val="accent3">
                    <a:lumMod val="25000"/>
                  </a:schemeClr>
                </a:solidFill>
                <a:latin typeface="Abadi" panose="020B0604020104020204" pitchFamily="34" charset="0"/>
              </a:rPr>
              <a:t>Performing some Exploratory Data Analysis (EDA) through Pandas to find some patterns in the data and determine what would be the label for training supervised models.</a:t>
            </a:r>
          </a:p>
          <a:p>
            <a:pPr lvl="1"/>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https://github.com/nakatama225/IBM_DS_Final_Project/</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Content Placeholder 4">
            <a:extLst>
              <a:ext uri="{FF2B5EF4-FFF2-40B4-BE49-F238E27FC236}">
                <a16:creationId xmlns:a16="http://schemas.microsoft.com/office/drawing/2014/main" id="{E38DCD49-E10A-2B83-E492-EA1F7607F352}"/>
              </a:ext>
            </a:extLst>
          </p:cNvPr>
          <p:cNvSpPr txBox="1">
            <a:spLocks/>
          </p:cNvSpPr>
          <p:nvPr/>
        </p:nvSpPr>
        <p:spPr>
          <a:xfrm>
            <a:off x="5910262" y="1792288"/>
            <a:ext cx="5461000" cy="4384675"/>
          </a:xfrm>
          <a:prstGeom prst="rect">
            <a:avLst/>
          </a:prstGeom>
          <a:ln>
            <a:solidFill>
              <a:srgbClr val="0B49CB"/>
            </a:solid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200" dirty="0">
                <a:solidFill>
                  <a:srgbClr val="1C7DDB"/>
                </a:solidFill>
                <a:latin typeface="Abadi"/>
              </a:rPr>
              <a:t>F</a:t>
            </a:r>
            <a:r>
              <a:rPr lang="en-US" sz="2200" dirty="0">
                <a:solidFill>
                  <a:srgbClr val="1C7DDB"/>
                </a:solidFill>
                <a:latin typeface="Abadi"/>
              </a:rPr>
              <a:t>lowchart in this process</a:t>
            </a: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TASK 1: Calculate the number of launches on each site</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sz="2200" dirty="0">
              <a:solidFill>
                <a:srgbClr val="1C7DDB"/>
              </a:solidFill>
              <a:latin typeface="Abadi"/>
            </a:endParaRPr>
          </a:p>
          <a:p>
            <a:pPr marL="0" indent="0">
              <a:buNone/>
            </a:pPr>
            <a:r>
              <a:rPr lang="en-US" sz="2200" dirty="0">
                <a:solidFill>
                  <a:srgbClr val="1C7DDB"/>
                </a:solidFill>
                <a:latin typeface="Abadi"/>
              </a:rPr>
              <a:t>TASK 2: Calculate the number and occurrence of each orbit</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sz="2200" dirty="0">
              <a:solidFill>
                <a:srgbClr val="1C7DDB"/>
              </a:solidFill>
              <a:latin typeface="Abadi"/>
            </a:endParaRPr>
          </a:p>
          <a:p>
            <a:pPr marL="0" indent="0">
              <a:buNone/>
            </a:pPr>
            <a:r>
              <a:rPr lang="en-US" sz="2200" dirty="0">
                <a:solidFill>
                  <a:srgbClr val="1C7DDB"/>
                </a:solidFill>
                <a:latin typeface="Abadi"/>
              </a:rPr>
              <a:t>TASK 3: Calculate the number and occurrence of mission outcome per orbit type</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altLang="ja-JP" sz="2200" b="1" i="0" dirty="0">
              <a:solidFill>
                <a:srgbClr val="1C7DDB"/>
              </a:solidFill>
              <a:effectLst/>
              <a:latin typeface="Abadi" panose="020B0604020104020204" pitchFamily="34" charset="0"/>
            </a:endParaRPr>
          </a:p>
          <a:p>
            <a:pPr marL="0" indent="0">
              <a:buNone/>
            </a:pPr>
            <a:r>
              <a:rPr lang="en-US" altLang="ja-JP" sz="2200" dirty="0">
                <a:solidFill>
                  <a:srgbClr val="1C7DDB"/>
                </a:solidFill>
                <a:latin typeface="Abadi"/>
              </a:rPr>
              <a:t>TASK 4: Create a landing outcome label from Outcome column</a:t>
            </a:r>
          </a:p>
          <a:p>
            <a:pPr marL="0" indent="0">
              <a:buNone/>
            </a:pPr>
            <a:endParaRPr lang="en-US" sz="2200" dirty="0">
              <a:solidFill>
                <a:srgbClr val="1C7DDB"/>
              </a:solidFill>
              <a:latin typeface="Abadi"/>
            </a:endParaRPr>
          </a:p>
          <a:p>
            <a:pPr marL="0" indent="0">
              <a:buNone/>
            </a:pPr>
            <a:endParaRPr lang="en-US" dirty="0">
              <a:cs typeface="Calibr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altLang="ja-JP" sz="2200" dirty="0">
                <a:solidFill>
                  <a:schemeClr val="accent3">
                    <a:lumMod val="25000"/>
                  </a:schemeClr>
                </a:solidFill>
                <a:latin typeface="Abadi"/>
              </a:rPr>
              <a:t>Employing </a:t>
            </a:r>
            <a:r>
              <a:rPr lang="en-US" sz="2200" dirty="0">
                <a:solidFill>
                  <a:schemeClr val="accent3">
                    <a:lumMod val="25000"/>
                  </a:schemeClr>
                </a:solidFill>
                <a:latin typeface="Abadi"/>
              </a:rPr>
              <a:t>Scatter plots, bar charts, and line graphs to visualize data</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8859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you performed</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SPACEXTABLE;</a:t>
            </a:r>
          </a:p>
          <a:p>
            <a:pPr lvl="1">
              <a:lnSpc>
                <a:spcPct val="100000"/>
              </a:lnSpc>
              <a:spcBef>
                <a:spcPts val="1400"/>
              </a:spcBef>
            </a:pPr>
            <a:r>
              <a:rPr lang="en-US" sz="1800" dirty="0">
                <a:solidFill>
                  <a:schemeClr val="accent3">
                    <a:lumMod val="25000"/>
                  </a:schemeClr>
                </a:solidFill>
                <a:latin typeface="Abadi" panose="020B0604020104020204" pitchFamily="34" charset="0"/>
              </a:rPr>
              <a:t>SELECT * FROM SPACEXTABLE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SELECT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SPACEXTABLE WHERE "Customer"='NASA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AVG("</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FROM SPACEXTABLE WHERE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"='F9 v1.1’;</a:t>
            </a:r>
          </a:p>
          <a:p>
            <a:pPr lvl="1">
              <a:lnSpc>
                <a:spcPct val="100000"/>
              </a:lnSpc>
              <a:spcBef>
                <a:spcPts val="1400"/>
              </a:spcBef>
            </a:pPr>
            <a:r>
              <a:rPr lang="en-US" sz="1800" dirty="0">
                <a:solidFill>
                  <a:schemeClr val="accent3">
                    <a:lumMod val="25000"/>
                  </a:schemeClr>
                </a:solidFill>
                <a:latin typeface="Abadi" panose="020B0604020104020204" pitchFamily="34" charset="0"/>
              </a:rPr>
              <a:t>SELECT MIN("Date")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"='Success (ground pad)’;</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Booster_Version</a:t>
            </a:r>
            <a:r>
              <a:rPr lang="en-US" sz="1800" dirty="0">
                <a:solidFill>
                  <a:schemeClr val="accent3">
                    <a:lumMod val="25000"/>
                  </a:schemeClr>
                </a:solidFill>
                <a:latin typeface="Abadi" panose="020B0604020104020204" pitchFamily="34" charset="0"/>
              </a:rPr>
              <a:t>" FROM SPACEXTABLE WHERE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"='Success (drone ship)' AND "</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BETWEEN 4000 AND 6000;</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 COUNT(*) FROM SPACEXTABLE GROUP BY "</a:t>
            </a:r>
            <a:r>
              <a:rPr lang="en-US" sz="1800" dirty="0" err="1">
                <a:solidFill>
                  <a:schemeClr val="accent3">
                    <a:lumMod val="25000"/>
                  </a:schemeClr>
                </a:solidFill>
                <a:latin typeface="Abadi" panose="020B0604020104020204" pitchFamily="34" charset="0"/>
              </a:rPr>
              <a:t>Landing_Outcome</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4361793"/>
            <a:ext cx="10515600" cy="2301766"/>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Finding an optimal location for building a launch site certainly involves many factors and hopefully we could discover some of the factors by analyzing the existing launch site locations.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図 5">
            <a:extLst>
              <a:ext uri="{FF2B5EF4-FFF2-40B4-BE49-F238E27FC236}">
                <a16:creationId xmlns:a16="http://schemas.microsoft.com/office/drawing/2014/main" id="{053EB64E-C20B-405A-A635-D24915A6AD30}"/>
              </a:ext>
            </a:extLst>
          </p:cNvPr>
          <p:cNvPicPr>
            <a:picLocks noChangeAspect="1"/>
          </p:cNvPicPr>
          <p:nvPr/>
        </p:nvPicPr>
        <p:blipFill>
          <a:blip r:embed="rId3"/>
          <a:stretch>
            <a:fillRect/>
          </a:stretch>
        </p:blipFill>
        <p:spPr>
          <a:xfrm>
            <a:off x="1617745" y="1520122"/>
            <a:ext cx="8956510" cy="3117966"/>
          </a:xfrm>
          <a:prstGeom prst="rect">
            <a:avLst/>
          </a:prstGeom>
          <a:ln>
            <a:solidFill>
              <a:schemeClr val="tx1"/>
            </a:solidFill>
          </a:ln>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Pie Chart and Scatter Plot</a:t>
            </a:r>
          </a:p>
          <a:p>
            <a:pPr>
              <a:lnSpc>
                <a:spcPct val="100000"/>
              </a:lnSpc>
              <a:spcBef>
                <a:spcPts val="1400"/>
              </a:spcBef>
            </a:pPr>
            <a:r>
              <a:rPr lang="en-US" sz="2200" dirty="0">
                <a:solidFill>
                  <a:schemeClr val="accent3">
                    <a:lumMod val="25000"/>
                  </a:schemeClr>
                </a:solidFill>
                <a:latin typeface="Abadi" panose="020B0604020104020204" pitchFamily="34" charset="0"/>
              </a:rPr>
              <a:t>To dive deeply more the visual analytics on SpaceX launch data</a:t>
            </a:r>
          </a:p>
          <a:p>
            <a:pPr marL="457200" lvl="1" indent="0">
              <a:lnSpc>
                <a:spcPct val="100000"/>
              </a:lnSpc>
              <a:spcBef>
                <a:spcPts val="1400"/>
              </a:spcBef>
              <a:buNone/>
            </a:pPr>
            <a:r>
              <a:rPr lang="en-US" sz="1800" dirty="0">
                <a:solidFill>
                  <a:srgbClr val="C00000"/>
                </a:solidFill>
                <a:latin typeface="Abadi" panose="020B0604020104020204" pitchFamily="34" charset="0"/>
              </a:rPr>
              <a:t>* Originally, we planned to use </a:t>
            </a:r>
            <a:r>
              <a:rPr lang="en-US" sz="1800" dirty="0" err="1">
                <a:solidFill>
                  <a:srgbClr val="C00000"/>
                </a:solidFill>
                <a:latin typeface="Abadi" panose="020B0604020104020204" pitchFamily="34" charset="0"/>
              </a:rPr>
              <a:t>Plotly</a:t>
            </a:r>
            <a:r>
              <a:rPr lang="en-US" sz="1800" dirty="0">
                <a:solidFill>
                  <a:srgbClr val="C00000"/>
                </a:solidFill>
                <a:latin typeface="Abadi" panose="020B0604020104020204" pitchFamily="34" charset="0"/>
              </a:rPr>
              <a:t> and Dash, but since they could not be successfully executed in both cloud and local environments, we have adopted Matplotlib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altLang="ja-JP" dirty="0">
                <a:solidFill>
                  <a:srgbClr val="0B49CB"/>
                </a:solidFill>
                <a:latin typeface="Abadi"/>
              </a:rPr>
              <a:t>Matplotlib</a:t>
            </a:r>
            <a:endParaRPr lang="en-US" dirty="0">
              <a:solidFill>
                <a:srgbClr val="0B49CB"/>
              </a:solidFill>
              <a:latin typeface="Abadi"/>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4094" y="1832960"/>
            <a:ext cx="393862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Determined the best model by utilizing various modules of scikit-learn and comparing the prediction accuracy of the models.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1C7121C4-4787-9D64-D6E2-F151734369E5}"/>
              </a:ext>
            </a:extLst>
          </p:cNvPr>
          <p:cNvSpPr txBox="1">
            <a:spLocks/>
          </p:cNvSpPr>
          <p:nvPr/>
        </p:nvSpPr>
        <p:spPr>
          <a:xfrm>
            <a:off x="5910262" y="1460938"/>
            <a:ext cx="5241214" cy="5171090"/>
          </a:xfrm>
          <a:prstGeom prst="rect">
            <a:avLst/>
          </a:prstGeom>
          <a:ln>
            <a:solidFill>
              <a:srgbClr val="0B49CB"/>
            </a:solidFill>
            <a:prstDash val="dash"/>
          </a:ln>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200" dirty="0">
                <a:solidFill>
                  <a:srgbClr val="1C7DDB"/>
                </a:solidFill>
                <a:latin typeface="Abadi" panose="020B0604020104020204" pitchFamily="34" charset="0"/>
              </a:rPr>
              <a:t>F</a:t>
            </a:r>
            <a:r>
              <a:rPr lang="en-US" sz="2200" dirty="0">
                <a:solidFill>
                  <a:srgbClr val="1C7DDB"/>
                </a:solidFill>
                <a:latin typeface="Abadi" panose="020B0604020104020204" pitchFamily="34" charset="0"/>
              </a:rPr>
              <a:t>lowchart in this process</a:t>
            </a:r>
          </a:p>
          <a:p>
            <a:pPr marL="0" indent="0">
              <a:buNone/>
            </a:pPr>
            <a:r>
              <a:rPr lang="en-US" sz="1600" dirty="0">
                <a:solidFill>
                  <a:srgbClr val="1C7DDB"/>
                </a:solidFill>
                <a:latin typeface="Abadi" panose="020B0604020104020204" pitchFamily="34" charset="0"/>
              </a:rPr>
              <a:t>TASK 1: Create a NumPy array from the column Class in data, by applying the method </a:t>
            </a:r>
            <a:r>
              <a:rPr lang="en-US" sz="1600" dirty="0" err="1">
                <a:solidFill>
                  <a:srgbClr val="1C7DDB"/>
                </a:solidFill>
                <a:latin typeface="Abadi" panose="020B0604020104020204" pitchFamily="34" charset="0"/>
              </a:rPr>
              <a:t>to_numpy</a:t>
            </a:r>
            <a:r>
              <a:rPr lang="en-US" sz="1600" dirty="0">
                <a:solidFill>
                  <a:srgbClr val="1C7DDB"/>
                </a:solidFill>
                <a:latin typeface="Abadi" panose="020B0604020104020204" pitchFamily="34" charset="0"/>
              </a:rPr>
              <a:t>() then assign it to the variable </a:t>
            </a:r>
            <a:r>
              <a:rPr lang="en-US" sz="1600" dirty="0" err="1">
                <a:solidFill>
                  <a:srgbClr val="1C7DDB"/>
                </a:solidFill>
                <a:latin typeface="Abadi" panose="020B0604020104020204" pitchFamily="34" charset="0"/>
              </a:rPr>
              <a:t>Y,make</a:t>
            </a:r>
            <a:r>
              <a:rPr lang="en-US" sz="1600" dirty="0">
                <a:solidFill>
                  <a:srgbClr val="1C7DDB"/>
                </a:solidFill>
                <a:latin typeface="Abadi" panose="020B0604020104020204" pitchFamily="34" charset="0"/>
              </a:rPr>
              <a:t> sure the output is a Pandas series (only one bracket </a:t>
            </a:r>
            <a:r>
              <a:rPr lang="en-US" sz="1600" dirty="0" err="1">
                <a:solidFill>
                  <a:srgbClr val="1C7DDB"/>
                </a:solidFill>
                <a:latin typeface="Abadi" panose="020B0604020104020204" pitchFamily="34" charset="0"/>
              </a:rPr>
              <a:t>df</a:t>
            </a:r>
            <a:r>
              <a:rPr lang="en-US" sz="1600" dirty="0">
                <a:solidFill>
                  <a:srgbClr val="1C7DDB"/>
                </a:solidFill>
                <a:latin typeface="Abadi" panose="020B0604020104020204" pitchFamily="34" charset="0"/>
              </a:rPr>
              <a:t>['name of column’]). </a:t>
            </a:r>
          </a:p>
          <a:p>
            <a:pPr marL="0" indent="0">
              <a:buNone/>
            </a:pPr>
            <a:r>
              <a:rPr lang="en-US" altLang="ja-JP" sz="1600" b="1" i="0" dirty="0">
                <a:solidFill>
                  <a:srgbClr val="1C7DDB"/>
                </a:solidFill>
                <a:effectLst/>
                <a:latin typeface="Abadi" panose="020B0604020104020204" pitchFamily="34" charset="0"/>
              </a:rPr>
              <a:t>		</a:t>
            </a:r>
            <a:r>
              <a:rPr lang="ja-JP" altLang="en-US" sz="1600" b="1" i="0" dirty="0">
                <a:solidFill>
                  <a:srgbClr val="1C7DDB"/>
                </a:solidFill>
                <a:effectLst/>
                <a:latin typeface="Abadi" panose="020B0604020104020204" pitchFamily="34" charset="0"/>
              </a:rPr>
              <a:t>↓</a:t>
            </a:r>
            <a:endParaRPr lang="en-US" sz="1600" dirty="0">
              <a:solidFill>
                <a:srgbClr val="1C7DDB"/>
              </a:solidFill>
              <a:latin typeface="Abadi" panose="020B0604020104020204" pitchFamily="34" charset="0"/>
            </a:endParaRPr>
          </a:p>
          <a:p>
            <a:pPr marL="0" indent="0">
              <a:buNone/>
            </a:pPr>
            <a:r>
              <a:rPr lang="en-US" sz="1600" dirty="0">
                <a:solidFill>
                  <a:srgbClr val="1C7DDB"/>
                </a:solidFill>
                <a:latin typeface="Abadi" panose="020B0604020104020204" pitchFamily="34" charset="0"/>
              </a:rPr>
              <a:t>TASK 2: Standardize the data in X then reassign it to the variable X using the transform provided below.</a:t>
            </a:r>
          </a:p>
          <a:p>
            <a:pPr marL="0" indent="0">
              <a:buNone/>
            </a:pPr>
            <a:r>
              <a:rPr lang="en-US" altLang="ja-JP" sz="1600" b="1" i="0" dirty="0">
                <a:solidFill>
                  <a:srgbClr val="1C7DDB"/>
                </a:solidFill>
                <a:effectLst/>
                <a:latin typeface="Abadi" panose="020B0604020104020204" pitchFamily="34" charset="0"/>
              </a:rPr>
              <a:t>		</a:t>
            </a:r>
            <a:r>
              <a:rPr lang="ja-JP" altLang="en-US" sz="1600" b="1" i="0" dirty="0">
                <a:solidFill>
                  <a:srgbClr val="1C7DDB"/>
                </a:solidFill>
                <a:effectLst/>
                <a:latin typeface="Abadi" panose="020B0604020104020204" pitchFamily="34" charset="0"/>
              </a:rPr>
              <a:t>↓</a:t>
            </a:r>
            <a:endParaRPr lang="en-US" sz="1600" dirty="0">
              <a:solidFill>
                <a:srgbClr val="1C7DDB"/>
              </a:solidFill>
              <a:latin typeface="Abadi" panose="020B0604020104020204" pitchFamily="34" charset="0"/>
            </a:endParaRPr>
          </a:p>
          <a:p>
            <a:pPr marL="0" indent="0">
              <a:buNone/>
            </a:pPr>
            <a:r>
              <a:rPr lang="en-US" sz="1600" dirty="0">
                <a:solidFill>
                  <a:srgbClr val="1C7DDB"/>
                </a:solidFill>
                <a:latin typeface="Abadi" panose="020B0604020104020204" pitchFamily="34" charset="0"/>
              </a:rPr>
              <a:t>TASK 3: Use the function </a:t>
            </a:r>
            <a:r>
              <a:rPr lang="en-US" sz="1600" dirty="0" err="1">
                <a:solidFill>
                  <a:srgbClr val="1C7DDB"/>
                </a:solidFill>
                <a:latin typeface="Abadi" panose="020B0604020104020204" pitchFamily="34" charset="0"/>
              </a:rPr>
              <a:t>train_test_split</a:t>
            </a:r>
            <a:r>
              <a:rPr lang="en-US" sz="1600" dirty="0">
                <a:solidFill>
                  <a:srgbClr val="1C7DDB"/>
                </a:solidFill>
                <a:latin typeface="Abadi" panose="020B0604020104020204" pitchFamily="34" charset="0"/>
              </a:rPr>
              <a:t> to split the data X and Y into training and test data. Set the parameter </a:t>
            </a:r>
            <a:r>
              <a:rPr lang="en-US" sz="1600" dirty="0" err="1">
                <a:solidFill>
                  <a:srgbClr val="1C7DDB"/>
                </a:solidFill>
                <a:latin typeface="Abadi" panose="020B0604020104020204" pitchFamily="34" charset="0"/>
              </a:rPr>
              <a:t>test_size</a:t>
            </a:r>
            <a:r>
              <a:rPr lang="en-US" sz="1600" dirty="0">
                <a:solidFill>
                  <a:srgbClr val="1C7DDB"/>
                </a:solidFill>
                <a:latin typeface="Abadi" panose="020B0604020104020204" pitchFamily="34" charset="0"/>
              </a:rPr>
              <a:t> to 0.2 and </a:t>
            </a:r>
            <a:r>
              <a:rPr lang="en-US" sz="1600" dirty="0" err="1">
                <a:solidFill>
                  <a:srgbClr val="1C7DDB"/>
                </a:solidFill>
                <a:latin typeface="Abadi" panose="020B0604020104020204" pitchFamily="34" charset="0"/>
              </a:rPr>
              <a:t>random_state</a:t>
            </a:r>
            <a:r>
              <a:rPr lang="en-US" sz="1600" dirty="0">
                <a:solidFill>
                  <a:srgbClr val="1C7DDB"/>
                </a:solidFill>
                <a:latin typeface="Abadi" panose="020B0604020104020204" pitchFamily="34" charset="0"/>
              </a:rPr>
              <a:t> to 2. The training data and test data should be assigned to the following labels.</a:t>
            </a:r>
          </a:p>
          <a:p>
            <a:pPr marL="0" indent="0">
              <a:buNone/>
            </a:pPr>
            <a:r>
              <a:rPr lang="en-US" altLang="ja-JP" sz="1600" b="1" i="0" dirty="0">
                <a:solidFill>
                  <a:srgbClr val="1C7DDB"/>
                </a:solidFill>
                <a:effectLst/>
                <a:latin typeface="Abadi" panose="020B0604020104020204" pitchFamily="34" charset="0"/>
              </a:rPr>
              <a:t>		</a:t>
            </a:r>
            <a:r>
              <a:rPr lang="ja-JP" altLang="en-US" sz="1600" b="1" i="0" dirty="0">
                <a:solidFill>
                  <a:srgbClr val="1C7DDB"/>
                </a:solidFill>
                <a:effectLst/>
                <a:latin typeface="Abadi" panose="020B0604020104020204" pitchFamily="34" charset="0"/>
              </a:rPr>
              <a:t>↓</a:t>
            </a:r>
            <a:endParaRPr lang="en-US" sz="1600" dirty="0">
              <a:solidFill>
                <a:srgbClr val="1C7DDB"/>
              </a:solidFill>
              <a:latin typeface="Abadi" panose="020B0604020104020204" pitchFamily="34" charset="0"/>
            </a:endParaRPr>
          </a:p>
          <a:p>
            <a:pPr marL="0" indent="0">
              <a:buNone/>
            </a:pPr>
            <a:r>
              <a:rPr lang="en-US" sz="1600" dirty="0">
                <a:solidFill>
                  <a:srgbClr val="1C7DDB"/>
                </a:solidFill>
                <a:latin typeface="Abadi" panose="020B0604020104020204" pitchFamily="34" charset="0"/>
              </a:rPr>
              <a:t>TASK 4: Create ML model object then create a </a:t>
            </a:r>
            <a:r>
              <a:rPr lang="en-US" sz="1600" dirty="0" err="1">
                <a:solidFill>
                  <a:srgbClr val="1C7DDB"/>
                </a:solidFill>
                <a:latin typeface="Abadi" panose="020B0604020104020204" pitchFamily="34" charset="0"/>
              </a:rPr>
              <a:t>GridSearchCV</a:t>
            </a:r>
            <a:r>
              <a:rPr lang="en-US" sz="1600" dirty="0">
                <a:solidFill>
                  <a:srgbClr val="1C7DDB"/>
                </a:solidFill>
                <a:latin typeface="Abadi" panose="020B0604020104020204" pitchFamily="34" charset="0"/>
              </a:rPr>
              <a:t> object “the </a:t>
            </a:r>
            <a:r>
              <a:rPr lang="en-US" sz="1600" dirty="0" err="1">
                <a:solidFill>
                  <a:srgbClr val="1C7DDB"/>
                </a:solidFill>
                <a:latin typeface="Abadi" panose="020B0604020104020204" pitchFamily="34" charset="0"/>
              </a:rPr>
              <a:t>model”_cv</a:t>
            </a:r>
            <a:r>
              <a:rPr lang="en-US" sz="1600" dirty="0">
                <a:solidFill>
                  <a:srgbClr val="1C7DDB"/>
                </a:solidFill>
                <a:latin typeface="Abadi" panose="020B0604020104020204" pitchFamily="34" charset="0"/>
              </a:rPr>
              <a:t> with cv = 10. Fit the object to find the best parameters from the dictionary parameters.</a:t>
            </a:r>
          </a:p>
          <a:p>
            <a:pPr marL="0" indent="0">
              <a:buNone/>
            </a:pPr>
            <a:r>
              <a:rPr lang="en-US" altLang="ja-JP" sz="1600" b="1" i="0" dirty="0">
                <a:solidFill>
                  <a:srgbClr val="1C7DDB"/>
                </a:solidFill>
                <a:effectLst/>
                <a:latin typeface="Abadi" panose="020B0604020104020204" pitchFamily="34" charset="0"/>
              </a:rPr>
              <a:t>		</a:t>
            </a:r>
            <a:r>
              <a:rPr lang="ja-JP" altLang="en-US" sz="1600" b="1" i="0" dirty="0">
                <a:solidFill>
                  <a:srgbClr val="1C7DDB"/>
                </a:solidFill>
                <a:effectLst/>
                <a:latin typeface="Abadi" panose="020B0604020104020204" pitchFamily="34" charset="0"/>
              </a:rPr>
              <a:t>↓</a:t>
            </a:r>
            <a:endParaRPr lang="en-US" sz="1600" dirty="0">
              <a:solidFill>
                <a:srgbClr val="1C7DDB"/>
              </a:solidFill>
              <a:latin typeface="Abadi" panose="020B0604020104020204" pitchFamily="34" charset="0"/>
            </a:endParaRPr>
          </a:p>
          <a:p>
            <a:pPr marL="0" indent="0">
              <a:buNone/>
            </a:pPr>
            <a:r>
              <a:rPr lang="en-US" sz="1600" dirty="0">
                <a:solidFill>
                  <a:srgbClr val="1C7DDB"/>
                </a:solidFill>
                <a:latin typeface="Abadi" panose="020B0604020104020204" pitchFamily="34" charset="0"/>
              </a:rPr>
              <a:t>TASK 5: Calculate the accuracy on the test data using the method score of </a:t>
            </a:r>
            <a:r>
              <a:rPr lang="en-US" altLang="ja-JP" sz="1600" dirty="0">
                <a:solidFill>
                  <a:srgbClr val="1C7DDB"/>
                </a:solidFill>
                <a:latin typeface="Abadi" panose="020B0604020104020204" pitchFamily="34" charset="0"/>
              </a:rPr>
              <a:t>“the model” created.</a:t>
            </a:r>
            <a:endParaRPr lang="en-US" sz="2400" dirty="0">
              <a:latin typeface="Abadi" panose="020B0604020104020204" pitchFamily="34" charset="0"/>
              <a:cs typeface="Calibri"/>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72924452-F30F-709A-01A8-3602951F1FF8}"/>
              </a:ext>
            </a:extLst>
          </p:cNvPr>
          <p:cNvSpPr txBox="1">
            <a:spLocks/>
          </p:cNvSpPr>
          <p:nvPr/>
        </p:nvSpPr>
        <p:spPr>
          <a:xfrm>
            <a:off x="770010" y="5255171"/>
            <a:ext cx="10150237" cy="872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Regardless of site, it appears that the probability of success is higher with a greater number of flights.</a:t>
            </a:r>
          </a:p>
        </p:txBody>
      </p:sp>
      <p:pic>
        <p:nvPicPr>
          <p:cNvPr id="7" name="図 6">
            <a:extLst>
              <a:ext uri="{FF2B5EF4-FFF2-40B4-BE49-F238E27FC236}">
                <a16:creationId xmlns:a16="http://schemas.microsoft.com/office/drawing/2014/main" id="{B51A5C22-EEBE-346C-FF7D-25D403CFF3D9}"/>
              </a:ext>
            </a:extLst>
          </p:cNvPr>
          <p:cNvPicPr>
            <a:picLocks noChangeAspect="1"/>
          </p:cNvPicPr>
          <p:nvPr/>
        </p:nvPicPr>
        <p:blipFill>
          <a:blip r:embed="rId3"/>
          <a:stretch>
            <a:fillRect/>
          </a:stretch>
        </p:blipFill>
        <p:spPr>
          <a:xfrm>
            <a:off x="460338" y="1599253"/>
            <a:ext cx="11271324" cy="3380515"/>
          </a:xfrm>
          <a:prstGeom prst="rect">
            <a:avLst/>
          </a:prstGeom>
          <a:ln>
            <a:solidFill>
              <a:schemeClr val="tx1"/>
            </a:solidFill>
          </a:ln>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255172"/>
            <a:ext cx="7606734" cy="6261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a positive correlation.</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図 6">
            <a:extLst>
              <a:ext uri="{FF2B5EF4-FFF2-40B4-BE49-F238E27FC236}">
                <a16:creationId xmlns:a16="http://schemas.microsoft.com/office/drawing/2014/main" id="{052D3F89-4723-23F5-1FF7-CC0B25A9D527}"/>
              </a:ext>
            </a:extLst>
          </p:cNvPr>
          <p:cNvPicPr>
            <a:picLocks noChangeAspect="1"/>
          </p:cNvPicPr>
          <p:nvPr/>
        </p:nvPicPr>
        <p:blipFill>
          <a:blip r:embed="rId3"/>
          <a:stretch>
            <a:fillRect/>
          </a:stretch>
        </p:blipFill>
        <p:spPr>
          <a:xfrm>
            <a:off x="539312" y="1548898"/>
            <a:ext cx="11113376" cy="3206454"/>
          </a:xfrm>
          <a:prstGeom prst="rect">
            <a:avLst/>
          </a:prstGeom>
          <a:ln>
            <a:solidFill>
              <a:schemeClr val="tx1"/>
            </a:solidFill>
          </a:ln>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FBCF155F-76D4-3AD5-C5D3-058A13454B45}"/>
              </a:ext>
            </a:extLst>
          </p:cNvPr>
          <p:cNvSpPr txBox="1">
            <a:spLocks/>
          </p:cNvSpPr>
          <p:nvPr/>
        </p:nvSpPr>
        <p:spPr>
          <a:xfrm>
            <a:off x="770010" y="5255171"/>
            <a:ext cx="10150237" cy="872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a difference in the success rate depending on the orbit type.</a:t>
            </a:r>
          </a:p>
        </p:txBody>
      </p:sp>
      <p:pic>
        <p:nvPicPr>
          <p:cNvPr id="3074" name="Picture 2">
            <a:extLst>
              <a:ext uri="{FF2B5EF4-FFF2-40B4-BE49-F238E27FC236}">
                <a16:creationId xmlns:a16="http://schemas.microsoft.com/office/drawing/2014/main" id="{412E8BF5-7418-6B75-7D06-4B72B84AA9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435" y="1455681"/>
            <a:ext cx="6305386" cy="37154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図 5">
            <a:extLst>
              <a:ext uri="{FF2B5EF4-FFF2-40B4-BE49-F238E27FC236}">
                <a16:creationId xmlns:a16="http://schemas.microsoft.com/office/drawing/2014/main" id="{0A85F0EF-6299-CB25-28AB-D5DFF9F93B61}"/>
              </a:ext>
            </a:extLst>
          </p:cNvPr>
          <p:cNvPicPr>
            <a:picLocks noChangeAspect="1"/>
          </p:cNvPicPr>
          <p:nvPr/>
        </p:nvPicPr>
        <p:blipFill>
          <a:blip r:embed="rId3"/>
          <a:stretch>
            <a:fillRect/>
          </a:stretch>
        </p:blipFill>
        <p:spPr>
          <a:xfrm>
            <a:off x="404648" y="1543940"/>
            <a:ext cx="11382703" cy="3447688"/>
          </a:xfrm>
          <a:prstGeom prst="rect">
            <a:avLst/>
          </a:prstGeom>
          <a:ln>
            <a:solidFill>
              <a:schemeClr val="tx1"/>
            </a:solidFill>
          </a:ln>
        </p:spPr>
      </p:pic>
      <p:sp>
        <p:nvSpPr>
          <p:cNvPr id="7" name="Content Placeholder 2">
            <a:extLst>
              <a:ext uri="{FF2B5EF4-FFF2-40B4-BE49-F238E27FC236}">
                <a16:creationId xmlns:a16="http://schemas.microsoft.com/office/drawing/2014/main" id="{59EFDF43-B9E9-14CA-30E8-9E4E23F3555C}"/>
              </a:ext>
            </a:extLst>
          </p:cNvPr>
          <p:cNvSpPr txBox="1">
            <a:spLocks/>
          </p:cNvSpPr>
          <p:nvPr/>
        </p:nvSpPr>
        <p:spPr>
          <a:xfrm>
            <a:off x="770010" y="5255171"/>
            <a:ext cx="10150237" cy="872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Regardless of orbit type, it appears that the probability of success is higher with a greater number of flights.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図 5">
            <a:extLst>
              <a:ext uri="{FF2B5EF4-FFF2-40B4-BE49-F238E27FC236}">
                <a16:creationId xmlns:a16="http://schemas.microsoft.com/office/drawing/2014/main" id="{97F66F7C-22FF-19D5-2311-2C60089B40E8}"/>
              </a:ext>
            </a:extLst>
          </p:cNvPr>
          <p:cNvPicPr>
            <a:picLocks noChangeAspect="1"/>
          </p:cNvPicPr>
          <p:nvPr/>
        </p:nvPicPr>
        <p:blipFill>
          <a:blip r:embed="rId3"/>
          <a:stretch>
            <a:fillRect/>
          </a:stretch>
        </p:blipFill>
        <p:spPr>
          <a:xfrm>
            <a:off x="316560" y="1492314"/>
            <a:ext cx="11558880" cy="3559344"/>
          </a:xfrm>
          <a:prstGeom prst="rect">
            <a:avLst/>
          </a:prstGeom>
          <a:ln>
            <a:solidFill>
              <a:schemeClr val="tx1"/>
            </a:solidFill>
          </a:ln>
        </p:spPr>
      </p:pic>
      <p:sp>
        <p:nvSpPr>
          <p:cNvPr id="7" name="Content Placeholder 2">
            <a:extLst>
              <a:ext uri="{FF2B5EF4-FFF2-40B4-BE49-F238E27FC236}">
                <a16:creationId xmlns:a16="http://schemas.microsoft.com/office/drawing/2014/main" id="{A0CBE02A-BAE9-1870-0398-CBE1F8DD5397}"/>
              </a:ext>
            </a:extLst>
          </p:cNvPr>
          <p:cNvSpPr txBox="1">
            <a:spLocks/>
          </p:cNvSpPr>
          <p:nvPr/>
        </p:nvSpPr>
        <p:spPr>
          <a:xfrm>
            <a:off x="770010" y="5255171"/>
            <a:ext cx="10150237" cy="87235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No clear overall tendency can be seen, but there may be a tendency for each orbit type.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872387"/>
            <a:ext cx="10234320" cy="11096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seen that the success rate is high as the newer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図 5">
            <a:extLst>
              <a:ext uri="{FF2B5EF4-FFF2-40B4-BE49-F238E27FC236}">
                <a16:creationId xmlns:a16="http://schemas.microsoft.com/office/drawing/2014/main" id="{15D1C3A0-0C33-F708-DE8C-79E622AC9397}"/>
              </a:ext>
            </a:extLst>
          </p:cNvPr>
          <p:cNvPicPr>
            <a:picLocks noChangeAspect="1"/>
          </p:cNvPicPr>
          <p:nvPr/>
        </p:nvPicPr>
        <p:blipFill>
          <a:blip r:embed="rId3"/>
          <a:stretch>
            <a:fillRect/>
          </a:stretch>
        </p:blipFill>
        <p:spPr>
          <a:xfrm>
            <a:off x="2827410" y="1414283"/>
            <a:ext cx="6400801" cy="4333878"/>
          </a:xfrm>
          <a:prstGeom prst="rect">
            <a:avLst/>
          </a:prstGeom>
          <a:ln>
            <a:solidFill>
              <a:schemeClr val="tx1"/>
            </a:solidFill>
          </a:ln>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71393"/>
            <a:ext cx="9745589" cy="12055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seen four main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図 5">
            <a:extLst>
              <a:ext uri="{FF2B5EF4-FFF2-40B4-BE49-F238E27FC236}">
                <a16:creationId xmlns:a16="http://schemas.microsoft.com/office/drawing/2014/main" id="{F96D9CCF-DF2C-6BB7-95CB-6E32B16A3466}"/>
              </a:ext>
            </a:extLst>
          </p:cNvPr>
          <p:cNvPicPr>
            <a:picLocks noChangeAspect="1"/>
          </p:cNvPicPr>
          <p:nvPr/>
        </p:nvPicPr>
        <p:blipFill>
          <a:blip r:embed="rId3"/>
          <a:stretch>
            <a:fillRect/>
          </a:stretch>
        </p:blipFill>
        <p:spPr>
          <a:xfrm>
            <a:off x="2964574" y="1387395"/>
            <a:ext cx="5905500" cy="3333750"/>
          </a:xfrm>
          <a:prstGeom prst="rect">
            <a:avLst/>
          </a:prstGeom>
          <a:ln>
            <a:solidFill>
              <a:schemeClr val="tx1"/>
            </a:solidFill>
          </a:ln>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538951"/>
            <a:ext cx="9745589" cy="6380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figure shows.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図 5">
            <a:extLst>
              <a:ext uri="{FF2B5EF4-FFF2-40B4-BE49-F238E27FC236}">
                <a16:creationId xmlns:a16="http://schemas.microsoft.com/office/drawing/2014/main" id="{9F90A0D6-A606-F6C1-0149-AD2C86C467A7}"/>
              </a:ext>
            </a:extLst>
          </p:cNvPr>
          <p:cNvPicPr>
            <a:picLocks noChangeAspect="1"/>
          </p:cNvPicPr>
          <p:nvPr/>
        </p:nvPicPr>
        <p:blipFill>
          <a:blip r:embed="rId3"/>
          <a:stretch>
            <a:fillRect/>
          </a:stretch>
        </p:blipFill>
        <p:spPr>
          <a:xfrm>
            <a:off x="743315" y="1505383"/>
            <a:ext cx="10678675" cy="3728770"/>
          </a:xfrm>
          <a:prstGeom prst="rect">
            <a:avLst/>
          </a:prstGeom>
          <a:ln>
            <a:solidFill>
              <a:schemeClr val="tx1"/>
            </a:solidFill>
          </a:ln>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図 5">
            <a:extLst>
              <a:ext uri="{FF2B5EF4-FFF2-40B4-BE49-F238E27FC236}">
                <a16:creationId xmlns:a16="http://schemas.microsoft.com/office/drawing/2014/main" id="{71017A3F-8FC6-A0A3-531A-3B727122DD0E}"/>
              </a:ext>
            </a:extLst>
          </p:cNvPr>
          <p:cNvPicPr>
            <a:picLocks noChangeAspect="1"/>
          </p:cNvPicPr>
          <p:nvPr/>
        </p:nvPicPr>
        <p:blipFill>
          <a:blip r:embed="rId3"/>
          <a:stretch>
            <a:fillRect/>
          </a:stretch>
        </p:blipFill>
        <p:spPr>
          <a:xfrm>
            <a:off x="2227336" y="1640271"/>
            <a:ext cx="7600950" cy="2400300"/>
          </a:xfrm>
          <a:prstGeom prst="rect">
            <a:avLst/>
          </a:prstGeom>
          <a:ln>
            <a:solidFill>
              <a:schemeClr val="tx1"/>
            </a:solidFill>
          </a:ln>
        </p:spPr>
      </p:pic>
      <p:sp>
        <p:nvSpPr>
          <p:cNvPr id="7" name="Content Placeholder 4">
            <a:extLst>
              <a:ext uri="{FF2B5EF4-FFF2-40B4-BE49-F238E27FC236}">
                <a16:creationId xmlns:a16="http://schemas.microsoft.com/office/drawing/2014/main" id="{0321D351-A83C-8B7A-B5CF-D77F62101A00}"/>
              </a:ext>
            </a:extLst>
          </p:cNvPr>
          <p:cNvSpPr txBox="1">
            <a:spLocks/>
          </p:cNvSpPr>
          <p:nvPr/>
        </p:nvSpPr>
        <p:spPr>
          <a:xfrm>
            <a:off x="770010" y="5538951"/>
            <a:ext cx="9745589" cy="6380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As the figure shows.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Content Placeholder 4">
            <a:extLst>
              <a:ext uri="{FF2B5EF4-FFF2-40B4-BE49-F238E27FC236}">
                <a16:creationId xmlns:a16="http://schemas.microsoft.com/office/drawing/2014/main" id="{20C113BD-66EF-AE37-6E5E-D88A27CA801B}"/>
              </a:ext>
            </a:extLst>
          </p:cNvPr>
          <p:cNvSpPr txBox="1">
            <a:spLocks/>
          </p:cNvSpPr>
          <p:nvPr/>
        </p:nvSpPr>
        <p:spPr>
          <a:xfrm>
            <a:off x="770010" y="5538951"/>
            <a:ext cx="9745589" cy="6380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the figure shows.</a:t>
            </a:r>
          </a:p>
        </p:txBody>
      </p:sp>
      <p:pic>
        <p:nvPicPr>
          <p:cNvPr id="7" name="図 6">
            <a:extLst>
              <a:ext uri="{FF2B5EF4-FFF2-40B4-BE49-F238E27FC236}">
                <a16:creationId xmlns:a16="http://schemas.microsoft.com/office/drawing/2014/main" id="{931F7BB2-6AD2-5B2C-3A85-BA8C350A2116}"/>
              </a:ext>
            </a:extLst>
          </p:cNvPr>
          <p:cNvPicPr>
            <a:picLocks noChangeAspect="1"/>
          </p:cNvPicPr>
          <p:nvPr/>
        </p:nvPicPr>
        <p:blipFill>
          <a:blip r:embed="rId3"/>
          <a:stretch>
            <a:fillRect/>
          </a:stretch>
        </p:blipFill>
        <p:spPr>
          <a:xfrm>
            <a:off x="2043112" y="1666615"/>
            <a:ext cx="8105775" cy="2419350"/>
          </a:xfrm>
          <a:prstGeom prst="rect">
            <a:avLst/>
          </a:prstGeom>
          <a:ln>
            <a:solidFill>
              <a:schemeClr val="tx1"/>
            </a:solidFill>
          </a:ln>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図 5">
            <a:extLst>
              <a:ext uri="{FF2B5EF4-FFF2-40B4-BE49-F238E27FC236}">
                <a16:creationId xmlns:a16="http://schemas.microsoft.com/office/drawing/2014/main" id="{C5364DBB-8B01-15B2-D170-31B04F3C2B94}"/>
              </a:ext>
            </a:extLst>
          </p:cNvPr>
          <p:cNvPicPr>
            <a:picLocks noChangeAspect="1"/>
          </p:cNvPicPr>
          <p:nvPr/>
        </p:nvPicPr>
        <p:blipFill>
          <a:blip r:embed="rId3"/>
          <a:stretch>
            <a:fillRect/>
          </a:stretch>
        </p:blipFill>
        <p:spPr>
          <a:xfrm>
            <a:off x="2071687" y="1679364"/>
            <a:ext cx="8048625" cy="2781300"/>
          </a:xfrm>
          <a:prstGeom prst="rect">
            <a:avLst/>
          </a:prstGeom>
          <a:ln>
            <a:solidFill>
              <a:schemeClr val="tx1"/>
            </a:solidFill>
          </a:ln>
        </p:spPr>
      </p:pic>
      <p:sp>
        <p:nvSpPr>
          <p:cNvPr id="7" name="Content Placeholder 4">
            <a:extLst>
              <a:ext uri="{FF2B5EF4-FFF2-40B4-BE49-F238E27FC236}">
                <a16:creationId xmlns:a16="http://schemas.microsoft.com/office/drawing/2014/main" id="{4104A52A-32B1-DD47-AB6E-3A8374105C2B}"/>
              </a:ext>
            </a:extLst>
          </p:cNvPr>
          <p:cNvSpPr txBox="1">
            <a:spLocks/>
          </p:cNvSpPr>
          <p:nvPr/>
        </p:nvSpPr>
        <p:spPr>
          <a:xfrm>
            <a:off x="770010" y="5538951"/>
            <a:ext cx="9745589" cy="6380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the figure shows.</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図 6">
            <a:extLst>
              <a:ext uri="{FF2B5EF4-FFF2-40B4-BE49-F238E27FC236}">
                <a16:creationId xmlns:a16="http://schemas.microsoft.com/office/drawing/2014/main" id="{0A2B00AF-A229-70A5-33D5-3437A52D977C}"/>
              </a:ext>
            </a:extLst>
          </p:cNvPr>
          <p:cNvPicPr>
            <a:picLocks noChangeAspect="1"/>
          </p:cNvPicPr>
          <p:nvPr/>
        </p:nvPicPr>
        <p:blipFill>
          <a:blip r:embed="rId3"/>
          <a:stretch>
            <a:fillRect/>
          </a:stretch>
        </p:blipFill>
        <p:spPr>
          <a:xfrm>
            <a:off x="493986" y="1710514"/>
            <a:ext cx="11204028" cy="3169962"/>
          </a:xfrm>
          <a:prstGeom prst="rect">
            <a:avLst/>
          </a:prstGeom>
          <a:ln>
            <a:solidFill>
              <a:schemeClr val="tx1"/>
            </a:solidFill>
          </a:ln>
        </p:spPr>
      </p:pic>
      <p:sp>
        <p:nvSpPr>
          <p:cNvPr id="9" name="Content Placeholder 4">
            <a:extLst>
              <a:ext uri="{FF2B5EF4-FFF2-40B4-BE49-F238E27FC236}">
                <a16:creationId xmlns:a16="http://schemas.microsoft.com/office/drawing/2014/main" id="{DD7F7E04-F21E-2941-0994-3866EEA9D534}"/>
              </a:ext>
            </a:extLst>
          </p:cNvPr>
          <p:cNvSpPr txBox="1">
            <a:spLocks/>
          </p:cNvSpPr>
          <p:nvPr/>
        </p:nvSpPr>
        <p:spPr>
          <a:xfrm>
            <a:off x="770010" y="5360277"/>
            <a:ext cx="10108197" cy="816686"/>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Regarding Drone Ship Landing with Payload between 4000 and 6000, there appears to be seen that the Booster version starting with "F9 FT B10" is extracted. </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5336"/>
            <a:ext cx="9446969" cy="47740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methodology:</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exploratory data analysis (EDA) using visualization and SQL</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interactive visual analytics using Folium and Matplotlib</a:t>
            </a:r>
          </a:p>
          <a:p>
            <a:pPr lvl="1">
              <a:lnSpc>
                <a:spcPct val="100000"/>
              </a:lnSpc>
              <a:spcBef>
                <a:spcPts val="1400"/>
              </a:spcBef>
            </a:pPr>
            <a:r>
              <a:rPr lang="en-US" sz="1800" dirty="0">
                <a:solidFill>
                  <a:schemeClr val="accent3">
                    <a:lumMod val="25000"/>
                  </a:schemeClr>
                </a:solidFill>
                <a:latin typeface="Abadi" panose="020B0604020104020204" pitchFamily="34" charset="0"/>
              </a:rPr>
              <a:t>Perform predictive analysis using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altLang="ja-JP"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altLang="ja-JP"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altLang="ja-JP" sz="1800" dirty="0">
                <a:solidFill>
                  <a:schemeClr val="accent3">
                    <a:lumMod val="25000"/>
                  </a:schemeClr>
                </a:solidFill>
                <a:latin typeface="Abadi" panose="020B0604020104020204" pitchFamily="34" charset="0"/>
              </a:rPr>
              <a:t>Predictive analysis results</a:t>
            </a:r>
          </a:p>
          <a:p>
            <a:pPr lvl="1"/>
            <a:endParaRPr lang="en-US" altLang="ja-JP" sz="18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55228"/>
            <a:ext cx="3507700" cy="442173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success and failure are compared, it appears that success is more common.</a:t>
            </a:r>
          </a:p>
          <a:p>
            <a:pPr>
              <a:lnSpc>
                <a:spcPct val="100000"/>
              </a:lnSpc>
              <a:spcBef>
                <a:spcPts val="1400"/>
              </a:spcBef>
            </a:pPr>
            <a:r>
              <a:rPr lang="en-US" sz="2200" dirty="0">
                <a:solidFill>
                  <a:schemeClr val="accent3">
                    <a:lumMod val="25000"/>
                  </a:schemeClr>
                </a:solidFill>
                <a:latin typeface="Abadi" panose="020B0604020104020204" pitchFamily="34" charset="0"/>
              </a:rPr>
              <a:t>Also, there appears to be that No attempt is seen not quite a few.</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図 5">
            <a:extLst>
              <a:ext uri="{FF2B5EF4-FFF2-40B4-BE49-F238E27FC236}">
                <a16:creationId xmlns:a16="http://schemas.microsoft.com/office/drawing/2014/main" id="{C58D6C7D-3EAE-BC68-CEB7-1FC2A69F254C}"/>
              </a:ext>
            </a:extLst>
          </p:cNvPr>
          <p:cNvPicPr>
            <a:picLocks noChangeAspect="1"/>
          </p:cNvPicPr>
          <p:nvPr/>
        </p:nvPicPr>
        <p:blipFill rotWithShape="1">
          <a:blip r:embed="rId3"/>
          <a:srcRect r="14452"/>
          <a:stretch/>
        </p:blipFill>
        <p:spPr>
          <a:xfrm>
            <a:off x="4875011" y="1383942"/>
            <a:ext cx="6410600" cy="4641631"/>
          </a:xfrm>
          <a:prstGeom prst="rect">
            <a:avLst/>
          </a:prstGeom>
          <a:ln>
            <a:solidFill>
              <a:schemeClr val="tx1"/>
            </a:solidFill>
          </a:ln>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図 5">
            <a:extLst>
              <a:ext uri="{FF2B5EF4-FFF2-40B4-BE49-F238E27FC236}">
                <a16:creationId xmlns:a16="http://schemas.microsoft.com/office/drawing/2014/main" id="{22D3E8E7-0961-67A7-30E8-FAC992DDAD43}"/>
              </a:ext>
            </a:extLst>
          </p:cNvPr>
          <p:cNvPicPr>
            <a:picLocks noChangeAspect="1"/>
          </p:cNvPicPr>
          <p:nvPr/>
        </p:nvPicPr>
        <p:blipFill>
          <a:blip r:embed="rId3"/>
          <a:stretch>
            <a:fillRect/>
          </a:stretch>
        </p:blipFill>
        <p:spPr>
          <a:xfrm>
            <a:off x="2052109" y="1406935"/>
            <a:ext cx="7951404" cy="4044130"/>
          </a:xfrm>
          <a:prstGeom prst="rect">
            <a:avLst/>
          </a:prstGeom>
          <a:ln>
            <a:solidFill>
              <a:schemeClr val="tx1"/>
            </a:solidFill>
          </a:ln>
        </p:spPr>
      </p:pic>
      <p:sp>
        <p:nvSpPr>
          <p:cNvPr id="9" name="Content Placeholder 4">
            <a:extLst>
              <a:ext uri="{FF2B5EF4-FFF2-40B4-BE49-F238E27FC236}">
                <a16:creationId xmlns:a16="http://schemas.microsoft.com/office/drawing/2014/main" id="{161D46EC-04DC-9EE0-1BF4-B1C87507F3BA}"/>
              </a:ext>
            </a:extLst>
          </p:cNvPr>
          <p:cNvSpPr txBox="1">
            <a:spLocks/>
          </p:cNvSpPr>
          <p:nvPr/>
        </p:nvSpPr>
        <p:spPr>
          <a:xfrm>
            <a:off x="770010" y="5768620"/>
            <a:ext cx="10108197" cy="8166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a result, there appears to be seen that the Booster version starting with "F9 B5 B10" is extracted. </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234151"/>
            <a:ext cx="9745589" cy="9428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the figure shows, the result number of data is zero.</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図 5">
            <a:extLst>
              <a:ext uri="{FF2B5EF4-FFF2-40B4-BE49-F238E27FC236}">
                <a16:creationId xmlns:a16="http://schemas.microsoft.com/office/drawing/2014/main" id="{76972307-C1A8-0996-816C-ADCC285A9643}"/>
              </a:ext>
            </a:extLst>
          </p:cNvPr>
          <p:cNvPicPr>
            <a:picLocks noChangeAspect="1"/>
          </p:cNvPicPr>
          <p:nvPr/>
        </p:nvPicPr>
        <p:blipFill>
          <a:blip r:embed="rId3"/>
          <a:stretch>
            <a:fillRect/>
          </a:stretch>
        </p:blipFill>
        <p:spPr>
          <a:xfrm>
            <a:off x="481769" y="1584600"/>
            <a:ext cx="11228461" cy="2603444"/>
          </a:xfrm>
          <a:prstGeom prst="rect">
            <a:avLst/>
          </a:prstGeom>
          <a:ln>
            <a:solidFill>
              <a:schemeClr val="tx1"/>
            </a:solidFill>
          </a:ln>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627913"/>
            <a:ext cx="9745589" cy="54904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There appears to be seen that No attempt is the highest number in this query conditions.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図 5">
            <a:extLst>
              <a:ext uri="{FF2B5EF4-FFF2-40B4-BE49-F238E27FC236}">
                <a16:creationId xmlns:a16="http://schemas.microsoft.com/office/drawing/2014/main" id="{9023BFF6-8810-3997-3F14-E0A213DCC03B}"/>
              </a:ext>
            </a:extLst>
          </p:cNvPr>
          <p:cNvPicPr>
            <a:picLocks noChangeAspect="1"/>
          </p:cNvPicPr>
          <p:nvPr/>
        </p:nvPicPr>
        <p:blipFill>
          <a:blip r:embed="rId3"/>
          <a:stretch>
            <a:fillRect/>
          </a:stretch>
        </p:blipFill>
        <p:spPr>
          <a:xfrm>
            <a:off x="1497688" y="1433317"/>
            <a:ext cx="9060246" cy="3991365"/>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6025573"/>
            <a:ext cx="9745589" cy="549050"/>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It can be seen that the launch sites are located on the west and east coasts respectively.</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global map</a:t>
            </a:r>
          </a:p>
        </p:txBody>
      </p:sp>
      <p:pic>
        <p:nvPicPr>
          <p:cNvPr id="6" name="図 5">
            <a:extLst>
              <a:ext uri="{FF2B5EF4-FFF2-40B4-BE49-F238E27FC236}">
                <a16:creationId xmlns:a16="http://schemas.microsoft.com/office/drawing/2014/main" id="{8D5A25F4-3C6A-2DF9-C2C3-3CAA4EAEA407}"/>
              </a:ext>
            </a:extLst>
          </p:cNvPr>
          <p:cNvPicPr>
            <a:picLocks noChangeAspect="1"/>
          </p:cNvPicPr>
          <p:nvPr/>
        </p:nvPicPr>
        <p:blipFill>
          <a:blip r:embed="rId3"/>
          <a:stretch>
            <a:fillRect/>
          </a:stretch>
        </p:blipFill>
        <p:spPr>
          <a:xfrm>
            <a:off x="1841527" y="1359039"/>
            <a:ext cx="8508946" cy="4467704"/>
          </a:xfrm>
          <a:prstGeom prst="rect">
            <a:avLst/>
          </a:prstGeom>
          <a:ln>
            <a:solidFill>
              <a:schemeClr val="tx1"/>
            </a:solidFill>
          </a:ln>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6025573"/>
            <a:ext cx="9745589" cy="549049"/>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solidFill>
                  <a:schemeClr val="accent3">
                    <a:lumMod val="25000"/>
                  </a:schemeClr>
                </a:solidFill>
                <a:latin typeface="Abadi"/>
              </a:rPr>
              <a:t>It can be seen that there are 46 data points on the East Coast and 10 on the West Coast.</a:t>
            </a: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ltLang="ja-JP" dirty="0">
                <a:solidFill>
                  <a:srgbClr val="0B49CB"/>
                </a:solidFill>
                <a:latin typeface="Abadi"/>
              </a:rPr>
              <a:t>All launch sites count on a global map</a:t>
            </a:r>
            <a:endParaRPr lang="en-US" dirty="0">
              <a:solidFill>
                <a:srgbClr val="0B49CB"/>
              </a:solidFill>
              <a:latin typeface="Abadi"/>
            </a:endParaRPr>
          </a:p>
        </p:txBody>
      </p:sp>
      <p:pic>
        <p:nvPicPr>
          <p:cNvPr id="10" name="図 9">
            <a:extLst>
              <a:ext uri="{FF2B5EF4-FFF2-40B4-BE49-F238E27FC236}">
                <a16:creationId xmlns:a16="http://schemas.microsoft.com/office/drawing/2014/main" id="{A7755C0F-D6EE-C432-149C-58DB4FB02EC0}"/>
              </a:ext>
            </a:extLst>
          </p:cNvPr>
          <p:cNvPicPr>
            <a:picLocks noChangeAspect="1"/>
          </p:cNvPicPr>
          <p:nvPr/>
        </p:nvPicPr>
        <p:blipFill rotWithShape="1">
          <a:blip r:embed="rId3"/>
          <a:srcRect b="22431"/>
          <a:stretch/>
        </p:blipFill>
        <p:spPr>
          <a:xfrm>
            <a:off x="1394477" y="1456693"/>
            <a:ext cx="9403045" cy="4318632"/>
          </a:xfrm>
          <a:prstGeom prst="rect">
            <a:avLst/>
          </a:prstGeom>
          <a:ln>
            <a:solidFill>
              <a:schemeClr val="tx1"/>
            </a:solidFill>
          </a:ln>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5792484"/>
            <a:ext cx="8521134" cy="634727"/>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It can be seen that a straight line from 33 data points on the East Coast to the nearest coastline.</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Straight line from 33 data points on the East Coast to the nearest coastline</a:t>
            </a:r>
          </a:p>
        </p:txBody>
      </p:sp>
      <p:pic>
        <p:nvPicPr>
          <p:cNvPr id="4" name="図 3">
            <a:extLst>
              <a:ext uri="{FF2B5EF4-FFF2-40B4-BE49-F238E27FC236}">
                <a16:creationId xmlns:a16="http://schemas.microsoft.com/office/drawing/2014/main" id="{A0CBA0EE-0E7A-A166-93FF-FB1E664E31E5}"/>
              </a:ext>
            </a:extLst>
          </p:cNvPr>
          <p:cNvPicPr>
            <a:picLocks noChangeAspect="1"/>
          </p:cNvPicPr>
          <p:nvPr/>
        </p:nvPicPr>
        <p:blipFill>
          <a:blip r:embed="rId3"/>
          <a:stretch>
            <a:fillRect/>
          </a:stretch>
        </p:blipFill>
        <p:spPr>
          <a:xfrm>
            <a:off x="2556215" y="1492810"/>
            <a:ext cx="7079570" cy="4183129"/>
          </a:xfrm>
          <a:prstGeom prst="rect">
            <a:avLst/>
          </a:prstGeom>
          <a:ln>
            <a:solidFill>
              <a:schemeClr val="tx1"/>
            </a:solidFill>
          </a:ln>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994594"/>
            <a:ext cx="9745589" cy="5490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It can be seen that "KSC LC-39A" accounts for 40% of the total.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5122" name="Picture 2">
            <a:extLst>
              <a:ext uri="{FF2B5EF4-FFF2-40B4-BE49-F238E27FC236}">
                <a16:creationId xmlns:a16="http://schemas.microsoft.com/office/drawing/2014/main" id="{EEC6E639-6B51-E88C-1537-BA326283C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7088" y="1485359"/>
            <a:ext cx="5457824" cy="45092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45021"/>
            <a:ext cx="10234820" cy="4330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a:t>
            </a:r>
          </a:p>
          <a:p>
            <a:pPr lvl="1">
              <a:spcBef>
                <a:spcPts val="1400"/>
              </a:spcBef>
            </a:pP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should be found answers</a:t>
            </a:r>
          </a:p>
          <a:p>
            <a:pPr lvl="1">
              <a:spcBef>
                <a:spcPts val="1400"/>
              </a:spcBef>
            </a:pPr>
            <a:r>
              <a:rPr lang="en-US" sz="1800" dirty="0">
                <a:solidFill>
                  <a:schemeClr val="accent3">
                    <a:lumMod val="25000"/>
                  </a:schemeClr>
                </a:solidFill>
                <a:latin typeface="Abadi" panose="020B0604020104020204" pitchFamily="34" charset="0"/>
              </a:rPr>
              <a:t>Predicting if the Falcon 9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6024122"/>
            <a:ext cx="10551583" cy="806177"/>
          </a:xfrm>
          <a:prstGeom prst="rect">
            <a:avLst/>
          </a:prstGeom>
        </p:spPr>
        <p:txBody>
          <a:bodyPr lIns="91440" tIns="45720" rIns="91440" bIns="45720" anchor="t">
            <a:normAutofit/>
          </a:bodyPr>
          <a:lstStyle/>
          <a:p>
            <a:pPr>
              <a:lnSpc>
                <a:spcPct val="100000"/>
              </a:lnSpc>
              <a:spcBef>
                <a:spcPts val="1400"/>
              </a:spcBef>
            </a:pPr>
            <a:r>
              <a:rPr lang="en-US" altLang="ja-JP" sz="2200" dirty="0">
                <a:solidFill>
                  <a:schemeClr val="accent3">
                    <a:lumMod val="25000"/>
                  </a:schemeClr>
                </a:solidFill>
                <a:latin typeface="Abadi"/>
              </a:rPr>
              <a:t>In "KSC LC-39A“, it can be seen that more than 70% succeeded.</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for the launch site with highest launch success ratio</a:t>
            </a:r>
          </a:p>
        </p:txBody>
      </p:sp>
      <p:pic>
        <p:nvPicPr>
          <p:cNvPr id="8196" name="Picture 4">
            <a:extLst>
              <a:ext uri="{FF2B5EF4-FFF2-40B4-BE49-F238E27FC236}">
                <a16:creationId xmlns:a16="http://schemas.microsoft.com/office/drawing/2014/main" id="{881E49C0-B3DC-77E1-3DFB-96629B7AC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5632" y="1381742"/>
            <a:ext cx="5620735" cy="46438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different payload ranges</a:t>
            </a:r>
          </a:p>
        </p:txBody>
      </p:sp>
      <p:pic>
        <p:nvPicPr>
          <p:cNvPr id="9218" name="Picture 2">
            <a:extLst>
              <a:ext uri="{FF2B5EF4-FFF2-40B4-BE49-F238E27FC236}">
                <a16:creationId xmlns:a16="http://schemas.microsoft.com/office/drawing/2014/main" id="{DD8E64FC-6CA0-6049-7777-1C93FCB19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99" y="1409531"/>
            <a:ext cx="3759087" cy="25841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5AC6E271-7A57-2A3A-780E-D2D1232E34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6457" y="1409528"/>
            <a:ext cx="3759087" cy="25841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61F20DF-4A3D-7096-0710-8D94AB5BCE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416" y="1409529"/>
            <a:ext cx="3759087" cy="25841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DCC0ABFA-C5CC-1D4B-32E1-7E4E7A6B0B8C}"/>
              </a:ext>
            </a:extLst>
          </p:cNvPr>
          <p:cNvSpPr txBox="1">
            <a:spLocks/>
          </p:cNvSpPr>
          <p:nvPr/>
        </p:nvSpPr>
        <p:spPr>
          <a:xfrm>
            <a:off x="622866" y="4521143"/>
            <a:ext cx="3528720" cy="80617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It can be seen that the </a:t>
            </a:r>
            <a:r>
              <a:rPr lang="en-US" altLang="ja-JP" sz="2200" dirty="0">
                <a:solidFill>
                  <a:srgbClr val="C00000"/>
                </a:solidFill>
                <a:latin typeface="Abadi"/>
              </a:rPr>
              <a:t>higher</a:t>
            </a:r>
            <a:r>
              <a:rPr lang="en-US" altLang="ja-JP" sz="2200" dirty="0">
                <a:solidFill>
                  <a:schemeClr val="accent3">
                    <a:lumMod val="25000"/>
                  </a:schemeClr>
                </a:solidFill>
                <a:latin typeface="Abadi"/>
              </a:rPr>
              <a:t> the Payload Mass, the more a little likely it is to be successful.</a:t>
            </a:r>
            <a:endParaRPr lang="en-US" dirty="0"/>
          </a:p>
        </p:txBody>
      </p:sp>
      <p:sp>
        <p:nvSpPr>
          <p:cNvPr id="4" name="Content Placeholder 4">
            <a:extLst>
              <a:ext uri="{FF2B5EF4-FFF2-40B4-BE49-F238E27FC236}">
                <a16:creationId xmlns:a16="http://schemas.microsoft.com/office/drawing/2014/main" id="{6D70CD92-88A2-4581-E4CE-BBC0F870847C}"/>
              </a:ext>
            </a:extLst>
          </p:cNvPr>
          <p:cNvSpPr txBox="1">
            <a:spLocks/>
          </p:cNvSpPr>
          <p:nvPr/>
        </p:nvSpPr>
        <p:spPr>
          <a:xfrm>
            <a:off x="4151586" y="4514460"/>
            <a:ext cx="3528720" cy="80617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It can be seen that the </a:t>
            </a:r>
            <a:r>
              <a:rPr lang="en-US" altLang="ja-JP" sz="2200" dirty="0">
                <a:solidFill>
                  <a:srgbClr val="C00000"/>
                </a:solidFill>
                <a:latin typeface="Abadi"/>
              </a:rPr>
              <a:t>lower</a:t>
            </a:r>
            <a:r>
              <a:rPr lang="en-US" altLang="ja-JP" sz="2200" dirty="0">
                <a:solidFill>
                  <a:schemeClr val="accent3">
                    <a:lumMod val="25000"/>
                  </a:schemeClr>
                </a:solidFill>
                <a:latin typeface="Abadi"/>
              </a:rPr>
              <a:t> the Payload Mass, the more a little likely it is to be successful.</a:t>
            </a:r>
            <a:endParaRPr lang="en-US" dirty="0"/>
          </a:p>
        </p:txBody>
      </p:sp>
      <p:sp>
        <p:nvSpPr>
          <p:cNvPr id="6" name="Content Placeholder 4">
            <a:extLst>
              <a:ext uri="{FF2B5EF4-FFF2-40B4-BE49-F238E27FC236}">
                <a16:creationId xmlns:a16="http://schemas.microsoft.com/office/drawing/2014/main" id="{499753A7-6329-2385-200E-B1BBE404DBB1}"/>
              </a:ext>
            </a:extLst>
          </p:cNvPr>
          <p:cNvSpPr txBox="1">
            <a:spLocks/>
          </p:cNvSpPr>
          <p:nvPr/>
        </p:nvSpPr>
        <p:spPr>
          <a:xfrm>
            <a:off x="8040414" y="4514459"/>
            <a:ext cx="3528720" cy="8061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It can be seen that it is difficult to succeed regardless of Payload Mass.</a:t>
            </a:r>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図 2">
            <a:extLst>
              <a:ext uri="{FF2B5EF4-FFF2-40B4-BE49-F238E27FC236}">
                <a16:creationId xmlns:a16="http://schemas.microsoft.com/office/drawing/2014/main" id="{CFB7E952-E4BE-79C1-F515-54ACE0CC4B1F}"/>
              </a:ext>
            </a:extLst>
          </p:cNvPr>
          <p:cNvPicPr>
            <a:picLocks noChangeAspect="1"/>
          </p:cNvPicPr>
          <p:nvPr/>
        </p:nvPicPr>
        <p:blipFill>
          <a:blip r:embed="rId3"/>
          <a:stretch>
            <a:fillRect/>
          </a:stretch>
        </p:blipFill>
        <p:spPr>
          <a:xfrm>
            <a:off x="2227939" y="2039008"/>
            <a:ext cx="7599744" cy="2456628"/>
          </a:xfrm>
          <a:prstGeom prst="rect">
            <a:avLst/>
          </a:prstGeom>
          <a:ln>
            <a:solidFill>
              <a:schemeClr val="tx1"/>
            </a:solidFill>
          </a:ln>
        </p:spPr>
      </p:pic>
      <p:sp>
        <p:nvSpPr>
          <p:cNvPr id="6" name="正方形/長方形 5">
            <a:extLst>
              <a:ext uri="{FF2B5EF4-FFF2-40B4-BE49-F238E27FC236}">
                <a16:creationId xmlns:a16="http://schemas.microsoft.com/office/drawing/2014/main" id="{EB2B5C96-FB74-0D6B-0BD4-76FFF89E8291}"/>
              </a:ext>
            </a:extLst>
          </p:cNvPr>
          <p:cNvSpPr/>
          <p:nvPr/>
        </p:nvSpPr>
        <p:spPr>
          <a:xfrm>
            <a:off x="2075688" y="3401725"/>
            <a:ext cx="7897517" cy="54904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n>
                <a:solidFill>
                  <a:srgbClr val="FF0000"/>
                </a:solidFill>
              </a:ln>
              <a:noFill/>
            </a:endParaRPr>
          </a:p>
        </p:txBody>
      </p:sp>
      <p:sp>
        <p:nvSpPr>
          <p:cNvPr id="7" name="Content Placeholder 4">
            <a:extLst>
              <a:ext uri="{FF2B5EF4-FFF2-40B4-BE49-F238E27FC236}">
                <a16:creationId xmlns:a16="http://schemas.microsoft.com/office/drawing/2014/main" id="{239BBF36-8C52-8BA8-1544-B2D70D048A4E}"/>
              </a:ext>
            </a:extLst>
          </p:cNvPr>
          <p:cNvSpPr txBox="1">
            <a:spLocks/>
          </p:cNvSpPr>
          <p:nvPr/>
        </p:nvSpPr>
        <p:spPr>
          <a:xfrm>
            <a:off x="1090051" y="5245054"/>
            <a:ext cx="10551583" cy="8061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altLang="ja-JP" sz="2200" dirty="0">
                <a:solidFill>
                  <a:schemeClr val="accent3">
                    <a:lumMod val="25000"/>
                  </a:schemeClr>
                </a:solidFill>
                <a:latin typeface="Abadi"/>
              </a:rPr>
              <a:t>It can be seen that the decision tree model had the highest  score among the models executed in this project.</a:t>
            </a:r>
            <a:endParaRPr lang="en-US"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05840" y="1618489"/>
            <a:ext cx="3881746" cy="460857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can be seen that the overall prediction accuracy is high, and in this test data, the actual successful data is accurately predicted.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図 2">
            <a:extLst>
              <a:ext uri="{FF2B5EF4-FFF2-40B4-BE49-F238E27FC236}">
                <a16:creationId xmlns:a16="http://schemas.microsoft.com/office/drawing/2014/main" id="{B6796DAF-1E8D-F673-B54F-A1DA7E1FF46D}"/>
              </a:ext>
            </a:extLst>
          </p:cNvPr>
          <p:cNvPicPr>
            <a:picLocks noChangeAspect="1"/>
          </p:cNvPicPr>
          <p:nvPr/>
        </p:nvPicPr>
        <p:blipFill>
          <a:blip r:embed="rId3"/>
          <a:stretch>
            <a:fillRect/>
          </a:stretch>
        </p:blipFill>
        <p:spPr>
          <a:xfrm>
            <a:off x="5524684" y="1474891"/>
            <a:ext cx="5378485" cy="4952320"/>
          </a:xfrm>
          <a:prstGeom prst="rect">
            <a:avLst/>
          </a:prstGeom>
          <a:ln>
            <a:solidFill>
              <a:schemeClr val="tx1"/>
            </a:solidFill>
          </a:ln>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5706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Within the scope of the data set in this project, the prediction by the decision tree model was found to be effective.</a:t>
            </a:r>
          </a:p>
          <a:p>
            <a:pPr>
              <a:lnSpc>
                <a:spcPct val="100000"/>
              </a:lnSpc>
              <a:spcBef>
                <a:spcPts val="1400"/>
              </a:spcBef>
            </a:pPr>
            <a:r>
              <a:rPr lang="en-US" sz="2200" dirty="0">
                <a:solidFill>
                  <a:schemeClr val="accent3">
                    <a:lumMod val="25000"/>
                  </a:schemeClr>
                </a:solidFill>
                <a:latin typeface="Abadi" panose="020B0604020104020204" pitchFamily="34" charset="0"/>
              </a:rPr>
              <a:t>Applying these model predictions to future launch projects would allow for the calculation of expected costs associated with success or 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On the other hand, for future issues, it should be noted that the data sample size for this project is not necessarily large and that a statistically detailed analysis has not been conducted.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By utilizing SpaceX API and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By </a:t>
            </a:r>
            <a:r>
              <a:rPr lang="en-US" altLang="ja-JP" sz="7600" dirty="0">
                <a:solidFill>
                  <a:schemeClr val="bg2">
                    <a:lumMod val="50000"/>
                  </a:schemeClr>
                </a:solidFill>
                <a:latin typeface="Abadi"/>
              </a:rPr>
              <a:t>utilizing</a:t>
            </a:r>
            <a:r>
              <a:rPr lang="en-US" sz="7600" dirty="0">
                <a:solidFill>
                  <a:schemeClr val="bg2">
                    <a:lumMod val="50000"/>
                  </a:schemeClr>
                </a:solidFill>
                <a:latin typeface="Abadi"/>
              </a:rPr>
              <a:t> Pandas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altLang="ja-JP" sz="8800" dirty="0">
                <a:solidFill>
                  <a:schemeClr val="accent3">
                    <a:lumMod val="25000"/>
                  </a:schemeClr>
                </a:solidFill>
                <a:latin typeface="Abadi"/>
              </a:rPr>
              <a:t>Matplotlib</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By </a:t>
            </a:r>
            <a:r>
              <a:rPr lang="en-US" altLang="ja-JP" sz="7600" dirty="0">
                <a:solidFill>
                  <a:schemeClr val="bg2">
                    <a:lumMod val="50000"/>
                  </a:schemeClr>
                </a:solidFill>
                <a:latin typeface="Abadi"/>
              </a:rPr>
              <a:t>utilizing Scikit-learn</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with key phrases and flowcharts</a:t>
            </a:r>
          </a:p>
          <a:p>
            <a:pPr lvl="1">
              <a:lnSpc>
                <a:spcPct val="100000"/>
              </a:lnSpc>
              <a:spcBef>
                <a:spcPts val="1400"/>
              </a:spcBef>
            </a:pPr>
            <a:r>
              <a:rPr lang="en-US" sz="1800" dirty="0">
                <a:solidFill>
                  <a:schemeClr val="accent3">
                    <a:lumMod val="25000"/>
                  </a:schemeClr>
                </a:solidFill>
                <a:latin typeface="Abadi" panose="020B0604020104020204" pitchFamily="34" charset="0"/>
              </a:rPr>
              <a:t>See subsequent slides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rgbClr val="1C7DDB"/>
                </a:solidFill>
                <a:latin typeface="Abadi"/>
              </a:rPr>
              <a:t>Flowchart in this process</a:t>
            </a:r>
          </a:p>
          <a:p>
            <a:pPr marL="0" indent="0">
              <a:buNone/>
            </a:pPr>
            <a:endParaRPr lang="en-US" sz="2200" dirty="0">
              <a:solidFill>
                <a:srgbClr val="1C7DDB"/>
              </a:solidFill>
              <a:latin typeface="Abadi"/>
            </a:endParaRPr>
          </a:p>
          <a:p>
            <a:pPr marL="0" indent="0">
              <a:buNone/>
            </a:pPr>
            <a:r>
              <a:rPr lang="en-US" altLang="ja-JP" sz="2200" i="0" dirty="0">
                <a:solidFill>
                  <a:srgbClr val="1C7DDB"/>
                </a:solidFill>
                <a:effectLst/>
                <a:latin typeface="Abadi" panose="020B0604020104020204" pitchFamily="34" charset="0"/>
              </a:rPr>
              <a:t>Task 1: Request and parse the SpaceX launch data using the GET request</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altLang="ja-JP" sz="2200" b="1" i="0" dirty="0">
              <a:solidFill>
                <a:srgbClr val="1C7DDB"/>
              </a:solidFill>
              <a:effectLst/>
              <a:latin typeface="Abadi" panose="020B0604020104020204" pitchFamily="34" charset="0"/>
            </a:endParaRPr>
          </a:p>
          <a:p>
            <a:pPr marL="0" indent="0">
              <a:buNone/>
            </a:pPr>
            <a:r>
              <a:rPr lang="en-US" altLang="ja-JP" sz="2200" i="0" dirty="0">
                <a:solidFill>
                  <a:srgbClr val="1C7DDB"/>
                </a:solidFill>
                <a:effectLst/>
                <a:latin typeface="Abadi" panose="020B0604020104020204" pitchFamily="34" charset="0"/>
              </a:rPr>
              <a:t>Task 2: Filter the </a:t>
            </a:r>
            <a:r>
              <a:rPr lang="en-US" altLang="ja-JP" sz="2200" i="0" dirty="0" err="1">
                <a:solidFill>
                  <a:srgbClr val="1C7DDB"/>
                </a:solidFill>
                <a:effectLst/>
                <a:latin typeface="Abadi" panose="020B0604020104020204" pitchFamily="34" charset="0"/>
              </a:rPr>
              <a:t>dataframe</a:t>
            </a:r>
            <a:r>
              <a:rPr lang="en-US" altLang="ja-JP" sz="2200" i="0" dirty="0">
                <a:solidFill>
                  <a:srgbClr val="1C7DDB"/>
                </a:solidFill>
                <a:effectLst/>
                <a:latin typeface="Abadi" panose="020B0604020104020204" pitchFamily="34" charset="0"/>
              </a:rPr>
              <a:t> to only include Falcon 9 launches</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altLang="ja-JP" sz="2200" i="0" dirty="0">
              <a:solidFill>
                <a:srgbClr val="1C7DDB"/>
              </a:solidFill>
              <a:effectLst/>
              <a:latin typeface="Abadi" panose="020B0604020104020204" pitchFamily="34" charset="0"/>
            </a:endParaRPr>
          </a:p>
          <a:p>
            <a:pPr marL="0" indent="0">
              <a:buNone/>
            </a:pPr>
            <a:r>
              <a:rPr lang="en-US" altLang="ja-JP" sz="2200" i="0" dirty="0">
                <a:solidFill>
                  <a:srgbClr val="1C7DDB"/>
                </a:solidFill>
                <a:effectLst/>
                <a:latin typeface="Abadi" panose="020B0604020104020204" pitchFamily="34" charset="0"/>
              </a:rPr>
              <a:t>Task 3: Dealing with Missing Values</a:t>
            </a:r>
            <a:endParaRPr lang="en-US" sz="2200" dirty="0">
              <a:solidFill>
                <a:srgbClr val="1C7DDB"/>
              </a:solidFill>
              <a:latin typeface="Abadi" panose="020B0604020104020204" pitchFamily="34" charset="0"/>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15331" y="1773238"/>
            <a:ext cx="3856365"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Collecting the data through SpaceX API and making sure the data is in the correct format.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to collect Falcon 9 historical launch records from a Wikipedia page titled, List of Falcon 9 and Falcon Heavy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https://github.com/nakatama225/IBM_DS_Final_Project/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200" dirty="0">
                <a:solidFill>
                  <a:srgbClr val="1C7DDB"/>
                </a:solidFill>
                <a:latin typeface="Abadi"/>
              </a:rPr>
              <a:t>F</a:t>
            </a:r>
            <a:r>
              <a:rPr lang="en-US" sz="2200" dirty="0">
                <a:solidFill>
                  <a:srgbClr val="1C7DDB"/>
                </a:solidFill>
                <a:latin typeface="Abadi"/>
              </a:rPr>
              <a:t>lowchart in this process</a:t>
            </a: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TASK 1: Request the Falcon9 Launch Wiki page from its URL</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sz="2200" dirty="0">
              <a:solidFill>
                <a:srgbClr val="1C7DDB"/>
              </a:solidFill>
              <a:latin typeface="Abadi"/>
            </a:endParaRPr>
          </a:p>
          <a:p>
            <a:pPr marL="0" indent="0">
              <a:buNone/>
            </a:pPr>
            <a:r>
              <a:rPr lang="en-US" sz="2200" dirty="0">
                <a:solidFill>
                  <a:srgbClr val="1C7DDB"/>
                </a:solidFill>
                <a:latin typeface="Abadi"/>
              </a:rPr>
              <a:t>TASK 2: Extract all column/variable names from the HTML table header</a:t>
            </a:r>
          </a:p>
          <a:p>
            <a:pPr marL="0" indent="0">
              <a:buNone/>
            </a:pPr>
            <a:r>
              <a:rPr lang="en-US" altLang="ja-JP" sz="2200" b="1" i="0" dirty="0">
                <a:solidFill>
                  <a:srgbClr val="1C7DDB"/>
                </a:solidFill>
                <a:effectLst/>
                <a:latin typeface="Abadi" panose="020B0604020104020204" pitchFamily="34" charset="0"/>
              </a:rPr>
              <a:t>		</a:t>
            </a:r>
            <a:r>
              <a:rPr lang="ja-JP" altLang="en-US" sz="2200" b="1" i="0" dirty="0">
                <a:solidFill>
                  <a:srgbClr val="1C7DDB"/>
                </a:solidFill>
                <a:effectLst/>
                <a:latin typeface="Abadi" panose="020B0604020104020204" pitchFamily="34" charset="0"/>
              </a:rPr>
              <a:t>↓</a:t>
            </a:r>
            <a:endParaRPr lang="en-US" sz="2200" dirty="0">
              <a:solidFill>
                <a:srgbClr val="1C7DDB"/>
              </a:solidFill>
              <a:latin typeface="Abadi"/>
            </a:endParaRPr>
          </a:p>
          <a:p>
            <a:pPr marL="0" indent="0">
              <a:buNone/>
            </a:pPr>
            <a:r>
              <a:rPr lang="en-US" sz="2200" dirty="0">
                <a:solidFill>
                  <a:srgbClr val="1C7DDB"/>
                </a:solidFill>
                <a:latin typeface="Abadi"/>
              </a:rPr>
              <a:t>TASK 3: Create a data frame by parsing the launch HTML tables</a:t>
            </a:r>
          </a:p>
          <a:p>
            <a:pPr marL="0" indent="0">
              <a:buNone/>
            </a:pPr>
            <a:endParaRPr lang="en-US" dirty="0">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554</TotalTime>
  <Words>1849</Words>
  <Application>Microsoft Office PowerPoint</Application>
  <PresentationFormat>ワイド画面</PresentationFormat>
  <Paragraphs>227</Paragraphs>
  <Slides>47</Slides>
  <Notes>4</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Masahiro Nakata</cp:lastModifiedBy>
  <cp:revision>209</cp:revision>
  <dcterms:created xsi:type="dcterms:W3CDTF">2021-04-29T18:58:34Z</dcterms:created>
  <dcterms:modified xsi:type="dcterms:W3CDTF">2023-09-01T02:37:12Z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